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9" r:id="rId3"/>
    <p:sldId id="265" r:id="rId4"/>
    <p:sldId id="266" r:id="rId5"/>
    <p:sldId id="514" r:id="rId6"/>
    <p:sldId id="515" r:id="rId7"/>
    <p:sldId id="274" r:id="rId8"/>
    <p:sldId id="267" r:id="rId9"/>
    <p:sldId id="276" r:id="rId10"/>
    <p:sldId id="474" r:id="rId12"/>
    <p:sldId id="449" r:id="rId13"/>
    <p:sldId id="518" r:id="rId14"/>
    <p:sldId id="501" r:id="rId15"/>
    <p:sldId id="505" r:id="rId16"/>
    <p:sldId id="503" r:id="rId17"/>
    <p:sldId id="502" r:id="rId18"/>
    <p:sldId id="269" r:id="rId19"/>
    <p:sldId id="322" r:id="rId20"/>
    <p:sldId id="532" r:id="rId21"/>
    <p:sldId id="533" r:id="rId22"/>
    <p:sldId id="323" r:id="rId23"/>
    <p:sldId id="270" r:id="rId24"/>
    <p:sldId id="416" r:id="rId25"/>
    <p:sldId id="27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75" userDrawn="1">
          <p15:clr>
            <a:srgbClr val="A4A3A4"/>
          </p15:clr>
        </p15:guide>
        <p15:guide id="3" orient="horz" pos="245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6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son" initials="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74"/>
  </p:normalViewPr>
  <p:slideViewPr>
    <p:cSldViewPr snapToGrid="0" snapToObjects="1" showGuides="1">
      <p:cViewPr varScale="1">
        <p:scale>
          <a:sx n="118" d="100"/>
          <a:sy n="118" d="100"/>
        </p:scale>
        <p:origin x="240" y="96"/>
      </p:cViewPr>
      <p:guideLst>
        <p:guide pos="3840"/>
        <p:guide orient="horz" pos="2175"/>
        <p:guide orient="horz" pos="245"/>
        <p:guide orient="horz" pos="4088"/>
        <p:guide pos="6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UI</a:t>
            </a:r>
            <a:endParaRPr lang="zh-CN" altLang="en-US" sz="14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tags" Target="../tags/tag13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17563" y="2964930"/>
            <a:ext cx="1055687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【研发效能</a:t>
            </a:r>
            <a:r>
              <a:rPr lang="zh-CN" altLang="en-US" sz="4800" b="1" dirty="0"/>
              <a:t>实践】前端</a:t>
            </a:r>
            <a:r>
              <a:rPr lang="zh-CN" altLang="en-US" sz="4800" b="1" dirty="0"/>
              <a:t>性能平台的</a:t>
            </a:r>
            <a:r>
              <a:rPr lang="zh-CN" altLang="en-US" sz="4800" b="1" dirty="0"/>
              <a:t>实践</a:t>
            </a:r>
            <a:endParaRPr lang="zh-CN" altLang="en-US" sz="48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0674985" y="5873750"/>
            <a:ext cx="1166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陈烁峰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893445"/>
            <a:ext cx="11210290" cy="52431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在2013年之后，标准组织推出了 performance timing api 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以上的指标可以对网页进行数值化的衡量，但是其实这种衡量只能体现一个视角的性能观点，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比如TTFB很快，就能代表用户能够很快的看到页面的内容嘛？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这个不一定是成立的，因此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Google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开始从用户的视角去分析网页加载的性能情况，将用户看待加载过程，分成了以下几个阶段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- 1 页面是否正在正常加载 （happening）- FP/FCP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- 2 页面加载的内容是否已经足够（useful）- FMP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- 3 页面是否已经可以操作了 （usable）- TTI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- 4 页面是否可以交互，动画是否顺畅（delightful）- FPS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FP( First Paint)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白屏时间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可以衡量网络方面是否有优化的空间。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用户体验上，如果白屏时间过长，会让用户认为我们的页面不能用或者可用性差。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870"/>
            <a:ext cx="11210290" cy="52431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FCP (First Contentful Paint)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从页面开始加载到页面内容的任何部分呈现在屏幕上的时间，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这个度量可以知道用户什么时候收到有用的信息。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资源加载、资源解析执行、网络是否有优化的空间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DNS 预连接、预解析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异步加载组件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、懒加载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js是否阻塞 HTML 的解析、渲染树的渲染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异步分包等。。。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12560" y="610870"/>
            <a:ext cx="4653915" cy="2457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62910" y="3289300"/>
            <a:ext cx="9135745" cy="356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235"/>
            <a:ext cx="11210290" cy="552640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LCP（Largest Contentful Paint）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LCP 会报告视口中可见的最大图片、文本块或视频的渲染时间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弊端：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- 1 该算法在检查到用户与页面产生交互时停止，也就是说，如果在“主要内容”显示之前发生了“用户输入”，算法将不会捕获到主要内容。如果用户很早就开始与网页产生交互，该算法将会捕获错误的结果或者没有结果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- 2 由于元素一旦删除就不能被视为是面积最大，所以在具有大图片轮播的页面中会出现问题。如果在绘制下一张图时，当前图片被删除，并且下一张图被认为是面积最大，那么算法将基于轮播图不断更新LCP。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21585" y="3597910"/>
            <a:ext cx="7148195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715010"/>
            <a:ext cx="11210290" cy="542163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FMP 首次有效绘制（First Meaningful Paint ）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表示页面的“主要内容”，开始出现在屏幕上的时间点，这项指标因页面逻辑而异，因此上不存在任何规范。（只是记录了加载体验的最开始。如果页面显示的是启动图片或者 loading 动画，这个时刻对用用户而言没有意义）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js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是否阻塞 </a:t>
            </a:r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HTML 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的解析、渲染树的渲染</a:t>
            </a:r>
            <a:endParaRPr lang="zh-CN" altLang="en-US" sz="1600" b="0" i="0">
              <a:solidFill>
                <a:srgbClr val="FFFFFF"/>
              </a:solidFill>
              <a:latin typeface="Helvetica Neue" panose="02000503000000020004"/>
              <a:ea typeface="Helvetica Neue" panose="02000503000000020004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0290" y="1820545"/>
            <a:ext cx="8138160" cy="4709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54930" y="64192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网易严选获取 FMP 的方式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916305" y="2909570"/>
            <a:ext cx="9866630" cy="2855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FMP我们可以通过MutationObserver对页面的元素进行监听, 当元素渲染时，我们会记录元素的渲染时间，通过元素的宽/高/权重/以及是否在视口中计算出页面的总分</a:t>
            </a:r>
            <a:endParaRPr lang="en-US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  <a:latin typeface="微软雅黑" charset="0"/>
                <a:ea typeface="微软雅黑" charset="0"/>
                <a:sym typeface="+mn-ea"/>
              </a:rPr>
              <a:t>分数最高的元素对应的渲染时间就是我们的FMP时间</a:t>
            </a:r>
            <a:endParaRPr lang="en-US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  <a:p>
            <a:endParaRPr lang="en-US" altLang="en-US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893445"/>
            <a:ext cx="11210290" cy="52431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TTI(Time to Interactive)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页面可交互的时间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，一般情况下，FCP到TTI最多应该是50ms。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可以查询是否有耗时长任务（读写分离、节流防抖）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TTI: DomInterative - FetchStart 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首次可交互的时间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)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Speed Index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（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&lt; 4s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为优）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速度指数：页面填充时间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CLS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累计版面配置移转 (衡量网页元件视觉稳定性)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js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是否阻塞 </a:t>
            </a:r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HTML 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的解析、渲染树的渲染</a:t>
            </a:r>
            <a:endParaRPr lang="zh-CN" altLang="en-US" sz="1600" b="0" i="0">
              <a:solidFill>
                <a:srgbClr val="FFFFFF"/>
              </a:solidFill>
              <a:latin typeface="Helvetica Neue" panose="02000503000000020004"/>
              <a:ea typeface="Helvetica Neue" panose="02000503000000020004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5474335" y="610870"/>
            <a:ext cx="6248400" cy="5686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07860" y="6419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QQ 音乐获取 TTI 的方式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271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LightHouse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893445"/>
            <a:ext cx="11210290" cy="524319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DomContentLoaded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HTML 文档被完全加载和解析完成之后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L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oad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资源全部加载完成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6000" y="32604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js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是否阻塞 </a:t>
            </a:r>
            <a:r>
              <a:rPr lang="en-US" altLang="zh-CN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HTML </a:t>
            </a:r>
            <a:r>
              <a:rPr lang="zh-CN" altLang="en-US" sz="1600" b="0" i="0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</a:rPr>
              <a:t>的解析、渲染树的渲染</a:t>
            </a:r>
            <a:endParaRPr lang="zh-CN" altLang="en-US" sz="1600" b="0" i="0">
              <a:solidFill>
                <a:srgbClr val="FFFFFF"/>
              </a:solidFill>
              <a:latin typeface="Helvetica Neue" panose="02000503000000020004"/>
              <a:ea typeface="Helvetica Neue" panose="02000503000000020004"/>
            </a:endParaRPr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160" y="2058035"/>
            <a:ext cx="9147175" cy="4515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FOUR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案例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  <p:sp>
        <p:nvSpPr>
          <p:cNvPr id="6" name="文本框 5"/>
          <p:cNvSpPr txBox="1"/>
          <p:nvPr/>
        </p:nvSpPr>
        <p:spPr>
          <a:xfrm>
            <a:off x="5941060" y="324485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935" y="309880"/>
            <a:ext cx="52228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1 网易云音乐前端性能监控平台 Corona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935" y="10242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br>
              <a:rPr lang="zh-CN" altLang="en-US"/>
            </a:br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9260" y="708660"/>
            <a:ext cx="7073900" cy="593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935" y="309880"/>
            <a:ext cx="52228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1 网易云音乐前端性能监控平台 Corona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935" y="10242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br>
              <a:rPr lang="zh-CN" altLang="en-US"/>
            </a:br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8650" y="825500"/>
            <a:ext cx="9334500" cy="6032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6750" y="825500"/>
            <a:ext cx="8026400" cy="582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数据上报</a:t>
            </a:r>
            <a:r>
              <a:rPr lang="en-US" altLang="zh-CN"/>
              <a:t> -&gt; </a:t>
            </a:r>
            <a:r>
              <a:rPr lang="zh-CN" altLang="en-US"/>
              <a:t>数据采集</a:t>
            </a:r>
            <a:r>
              <a:rPr lang="en-US" altLang="zh-CN"/>
              <a:t> -&gt; </a:t>
            </a:r>
            <a:r>
              <a:rPr lang="zh-CN" altLang="en-US"/>
              <a:t>数据分流</a:t>
            </a:r>
            <a:r>
              <a:rPr lang="en-US" altLang="zh-CN"/>
              <a:t> -&gt; </a:t>
            </a:r>
            <a:r>
              <a:rPr lang="zh-CN" altLang="en-US"/>
              <a:t>数据清洗</a:t>
            </a:r>
            <a:r>
              <a:rPr lang="en-US" altLang="zh-CN"/>
              <a:t> -&gt; </a:t>
            </a:r>
            <a:r>
              <a:rPr lang="zh-CN" altLang="en-US"/>
              <a:t>告警</a:t>
            </a:r>
            <a:r>
              <a:rPr lang="en-US" altLang="zh-CN"/>
              <a:t> -&gt; </a:t>
            </a:r>
            <a:r>
              <a:rPr lang="zh-CN" altLang="en-US"/>
              <a:t>数据资产</a:t>
            </a:r>
            <a:r>
              <a:rPr lang="zh-CN" altLang="en-US"/>
              <a:t>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1935" y="309880"/>
            <a:ext cx="52228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1 网易云音乐前端性能监控平台 Corona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935" y="10242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br>
              <a:rPr lang="zh-CN" altLang="en-US"/>
            </a:br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05660" y="708660"/>
            <a:ext cx="7087235" cy="6021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1605" y="1486535"/>
            <a:ext cx="1706880" cy="95694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CN" altLang="en-US" sz="6000" dirty="0" smtClean="0">
                <a:latin typeface="+mj-lt"/>
              </a:rPr>
              <a:t>目录</a:t>
            </a:r>
            <a:endParaRPr lang="en-US" altLang="zh-CN" sz="6000" dirty="0" smtClean="0">
              <a:latin typeface="+mj-lt"/>
            </a:endParaRPr>
          </a:p>
          <a:p>
            <a:pPr algn="ctr"/>
            <a:endParaRPr lang="en-US" altLang="zh-CN" sz="2400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37715" y="2919058"/>
            <a:ext cx="1638935" cy="6604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总体介绍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34435" y="2923821"/>
            <a:ext cx="2505710" cy="6508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性能指标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40384" y="2923821"/>
            <a:ext cx="1751798" cy="6508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案例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31060" y="3484880"/>
            <a:ext cx="1417320" cy="946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273550" y="3484880"/>
            <a:ext cx="1466850" cy="88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398895" y="3484880"/>
            <a:ext cx="1466850" cy="88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572500" y="3490595"/>
            <a:ext cx="1466850" cy="889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440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519160" y="2919095"/>
            <a:ext cx="1586230" cy="64516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algn="ctr" defTabSz="609600">
              <a:lnSpc>
                <a:spcPct val="130000"/>
              </a:lnSpc>
            </a:pPr>
            <a:r>
              <a:rPr lang="zh-CN" altLang="en-US" sz="2800" b="1" dirty="0" smtClean="0">
                <a:latin typeface="+mj-lt"/>
                <a:ea typeface="微软雅黑" charset="0"/>
              </a:rPr>
              <a:t>总结</a:t>
            </a:r>
            <a:endParaRPr lang="zh-CN" altLang="en-US" sz="2800" b="1" dirty="0" smtClean="0">
              <a:latin typeface="+mj-lt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260" y="309880"/>
            <a:ext cx="26282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案例</a:t>
            </a:r>
            <a:r>
              <a:rPr lang="en-US" altLang="zh-CN" sz="2000" b="1" dirty="0" smtClean="0">
                <a:sym typeface="+mn-ea"/>
              </a:rPr>
              <a:t>2 全球性能测试  </a:t>
            </a:r>
            <a:endParaRPr lang="en-US" altLang="zh-CN" sz="2000" b="1" dirty="0" smtClean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580" y="1061720"/>
            <a:ext cx="10978515" cy="5682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全球性能测试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https://www.webpagetest.org/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Site Performance（网站性能测试）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主要关注页面的加载速度和整体性能表现，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比如首字节时间、首次内容绘制（FCP）、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完全加载时间等。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Core Web Vitals（核心网页指标）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Lighthouse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是Google推出的自动化工具，不仅测试性能，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还涵盖：可访问性、SEO、最佳实践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Progressive Web App（渐进式网页应用）的支持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情况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- Visual Comparison（视觉对比）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侧重于页面的视觉外观和设计一致性。通过对比不同测试时间或不同环境下的页面截图，可以帮助发现视觉上的回归或变化，确保网站的外观在各个版本中保持一致。</a:t>
            </a:r>
            <a:br>
              <a:rPr lang="zh-CN" altLang="en-US" sz="1600"/>
            </a:br>
            <a:br>
              <a:rPr lang="zh-CN" altLang="en-US" sz="1600"/>
            </a:b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49570" y="558165"/>
            <a:ext cx="6136640" cy="2478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61635" y="3429000"/>
            <a:ext cx="6159500" cy="247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FIVE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0255" y="2417445"/>
            <a:ext cx="553974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总结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83210" y="18923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总结</a:t>
            </a:r>
            <a:endParaRPr lang="zh-CN" sz="2000" b="1" dirty="0" smtClean="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83210" y="657860"/>
            <a:ext cx="7999730" cy="140525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ct val="60000"/>
              </a:spcAft>
            </a:pPr>
            <a:r>
              <a:rPr lang="en-US" sz="1600" i="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在研发效能链路中，性能是不可缺少的关键一环，它不仅与用户体验息息相关，一定程度衡量着业务的产出价值。</a:t>
            </a:r>
            <a:br>
              <a:rPr lang="en-US" sz="1600" i="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sz="1600" i="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600" i="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通过性能平台可以比较好地进行性能指标收集、方案定制以及性能防腐等效能实践活动，形成研发效能过程中的正向闭环。</a:t>
            </a: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  <a:p>
            <a:pPr marL="0" indent="0">
              <a:spcAft>
                <a:spcPct val="60000"/>
              </a:spcAft>
            </a:pP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  <a:p>
            <a:pPr marL="0" indent="0">
              <a:spcAft>
                <a:spcPct val="60000"/>
              </a:spcAft>
            </a:pPr>
            <a:br>
              <a:rPr lang="zh-CN" altLang="en-US" sz="1600" b="1" i="0">
                <a:solidFill>
                  <a:srgbClr val="1F2328"/>
                </a:solidFill>
                <a:latin typeface="-apple-system"/>
                <a:ea typeface="宋体" charset="0"/>
              </a:rPr>
            </a:b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  <a:p>
            <a:pPr marL="0" indent="0">
              <a:spcAft>
                <a:spcPct val="60000"/>
              </a:spcAft>
            </a:pP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34010" y="2631440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 b="1" dirty="0" smtClean="0">
                <a:sym typeface="+mn-ea"/>
              </a:rPr>
              <a:t>参考</a:t>
            </a:r>
            <a:endParaRPr lang="zh-CN" sz="2000" b="1" dirty="0" smtClean="0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43535" y="3033395"/>
            <a:ext cx="11600180" cy="3743960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https://developer.chrome.com/docs/lighthouse/performance/performance-scoring?hl=zh-cn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https://web.developers.google.cn/articles/lcp?hl=zh-cn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https://web.developers.google.cn/articles/fcp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https://segmentfault.com/a/1190000017092752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https://zhuanlan.zhihu.com/p/691871534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https://github.com/xy-sea/blog/tree/main/markdown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https://juejin.cn/post/7146976516692410376/#heading-71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https://github.com/GoogleChrome/lighthouse?tab=readme-ov-file#using-the-chrome-extension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spcAft>
                <a:spcPct val="60000"/>
              </a:spcAft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https://juejin.cn/post/6844903992380637198</a:t>
            </a: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  <a:p>
            <a:pPr marL="0" indent="0">
              <a:spcAft>
                <a:spcPct val="60000"/>
              </a:spcAft>
            </a:pPr>
            <a:endParaRPr lang="zh-CN" altLang="en-US" sz="1600" b="1" i="0">
              <a:solidFill>
                <a:srgbClr val="1F2328"/>
              </a:solidFill>
              <a:latin typeface="-apple-system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53235" y="2771890"/>
            <a:ext cx="868553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</a:t>
            </a:r>
            <a:r>
              <a:rPr lang="en-US" altLang="zh-CN" sz="4800" b="1" dirty="0" smtClean="0"/>
              <a:t>YOU FOR </a:t>
            </a:r>
            <a:r>
              <a:rPr lang="en-US" altLang="zh-CN" sz="4800" b="1" dirty="0"/>
              <a:t>WATCHING</a:t>
            </a:r>
            <a:br>
              <a:rPr lang="en-US" altLang="zh-CN" sz="4800" b="1" dirty="0"/>
            </a:br>
            <a:r>
              <a:rPr lang="zh-CN" altLang="en-US" b="1" dirty="0"/>
              <a:t>你盼世界，我盼你无</a:t>
            </a:r>
            <a:r>
              <a:rPr lang="en-US" altLang="zh-CN" b="1" dirty="0"/>
              <a:t>bug</a:t>
            </a:r>
            <a:endParaRPr lang="en-US" altLang="zh-CN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</a:t>
            </a:r>
            <a:r>
              <a:rPr lang="zh-CN" altLang="en-US" sz="4400" b="1" dirty="0">
                <a:latin typeface="+mj-lt"/>
                <a:ea typeface="微软雅黑" charset="0"/>
              </a:rPr>
              <a:t> </a:t>
            </a:r>
            <a:r>
              <a:rPr lang="en-US" altLang="zh-CN" sz="4400" b="1" dirty="0" smtClean="0">
                <a:latin typeface="+mj-lt"/>
                <a:ea typeface="微软雅黑" charset="0"/>
              </a:rPr>
              <a:t>ONE</a:t>
            </a:r>
            <a:endParaRPr lang="zh-CN" altLang="en-US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 smtClean="0">
                <a:latin typeface="+mj-lt"/>
                <a:ea typeface="微软雅黑" charset="0"/>
              </a:rPr>
              <a:t>总体介绍</a:t>
            </a:r>
            <a:endParaRPr lang="zh-CN" altLang="en-US" sz="6000" dirty="0" smtClean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8436" y="317252"/>
            <a:ext cx="120142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/>
              <a:t>效能</a:t>
            </a:r>
            <a:r>
              <a:rPr lang="zh-CN" altLang="en-US" sz="2000" b="1" dirty="0" smtClean="0"/>
              <a:t>实践</a:t>
            </a:r>
            <a:endParaRPr lang="zh-CN" altLang="en-US" sz="20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318135" y="821055"/>
            <a:ext cx="11751310" cy="5824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在前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前一次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《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研发效能『黄金三角』》分享中，我们了解到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效能实践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指的是一系列经过验证的方法和最佳实践，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这些实践可以帮助组织或团队提高工作效率和业务成果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，并通过效能平台沉淀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效能实践。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具体来说，效能实践涵盖以下几个方面：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流程优化：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通过分析和重构工作流程，减少冗余环节，提高工作效率。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例如目前的效能平台的导入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APK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，减少了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OS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组同学的繁琐冗余工作内容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技术提升：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利用先进技术和工具，实现自动化、智能化处理，从而降低出错率和资源浪费。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例如最近的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AI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测试平台、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AI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自动化工具、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AI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语料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审核等。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团队协作：</a:t>
            </a: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改善沟通和协作方式，构建高效团队，增强跨部门、跨层级的协同效应。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例如减少了客户经理跨部门的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沟通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数据驱动决策：借助数据采集和分析，制定更科学、精准的管理决策，实时监控和反馈实践效果。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持续改进：通过周期性的评估和反馈，不断调整和优化现有措施，形成持续提升效能的闭环体系。</a:t>
            </a: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88730" y="6372860"/>
            <a:ext cx="3152775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18436" y="317252"/>
            <a:ext cx="2729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 smtClean="0"/>
              <a:t>研发效能</a:t>
            </a:r>
            <a:r>
              <a:rPr lang="zh-CN" altLang="en-US" sz="2000" b="1" dirty="0" smtClean="0"/>
              <a:t>中性能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/>
              <a:t>意义</a:t>
            </a:r>
            <a:endParaRPr lang="zh-CN" altLang="en-US" sz="2000" b="1" dirty="0" smtClean="0"/>
          </a:p>
        </p:txBody>
      </p:sp>
      <p:sp>
        <p:nvSpPr>
          <p:cNvPr id="18" name="矩形 17"/>
          <p:cNvSpPr/>
          <p:nvPr/>
        </p:nvSpPr>
        <p:spPr>
          <a:xfrm>
            <a:off x="318135" y="821055"/>
            <a:ext cx="9961880" cy="58369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在研发效能实践中，性能是不可缺少的一环，它在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一定程度衡量着产出的质量。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而性能也是留住用户重要的一环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例如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1. Pinterest 重建了他们的页面，等待时间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减少了 40%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，搜索引擎流量和注册量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提高了15%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b="1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2. BBC发现，他们网站再加的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每一秒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内就会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损失 10%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的用户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3. DoubleClick by Google发现，如果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移动端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网页加载时间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超过了 3s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 则会有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53%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的用户放弃网站的访问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同样，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性能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也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是改善转化率重要的一环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DoubleClick 发现在 5 秒内加载网站的发布商的广告收入是 19 秒内加载的网站的 2 倍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88730" y="6372860"/>
            <a:ext cx="3152775" cy="48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302260" y="325120"/>
            <a:ext cx="17106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ym typeface="+mn-ea"/>
              </a:rPr>
              <a:t>前端性能平台</a:t>
            </a:r>
            <a:endParaRPr lang="zh-CN" altLang="en-US" sz="2000" b="1" dirty="0" smtClean="0"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02260" y="863600"/>
            <a:ext cx="9014460" cy="5403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为了支撑研发效能中的性能一环，前端性能平台应运而生。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它是一个用于 </a:t>
            </a:r>
            <a:r>
              <a:rPr lang="zh-CN" sz="1400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监控、分析、优化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前端性能的综合性工具或系统</a:t>
            </a: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核心能力</a:t>
            </a:r>
            <a:b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- 数据采集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：自动化获取用户端性能指标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- 数据分析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：聚合、清洗、存储性能数据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- 可视化展示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：生成多维度的性能报表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- 告警与诊断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：识别异常性能问题并提供优化建议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通过性能平台，我们可以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- 发现性能问题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b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- 快速发现白屏时间过长、接口请求慢、资源加载阻塞等问题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 - 识别不同地区、设备、浏览器下的性能差异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- 优化用户体验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- 定位性能瓶颈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- 辅助业务决策 </a:t>
            </a:r>
            <a:b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           - 通过性能数据与业务指标（如转化率、跳出率）的关联分析，证明性能优化的 ROI 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213860" y="3653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4340860" y="3780790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280457"/>
            <a:ext cx="3602146" cy="88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4400" b="1" dirty="0">
                <a:latin typeface="+mj-lt"/>
                <a:ea typeface="微软雅黑" charset="0"/>
              </a:rPr>
              <a:t>PART TWO</a:t>
            </a:r>
            <a:endParaRPr lang="en-US" altLang="zh-CN" sz="4400" b="1" dirty="0">
              <a:latin typeface="+mj-lt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6720" y="2417445"/>
            <a:ext cx="6257925" cy="2131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charset="0"/>
              </a:rPr>
              <a:t>性能</a:t>
            </a:r>
            <a:r>
              <a:rPr lang="zh-CN" altLang="en-US" sz="6000" dirty="0">
                <a:latin typeface="+mj-lt"/>
                <a:ea typeface="微软雅黑" charset="0"/>
              </a:rPr>
              <a:t>指标</a:t>
            </a:r>
            <a:endParaRPr lang="zh-CN" altLang="en-US" sz="6000" dirty="0">
              <a:latin typeface="+mj-lt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139690"/>
            <a:ext cx="2412366" cy="1133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5449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2-5-8 原则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870"/>
            <a:ext cx="11210290" cy="585787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当用户能够在 2 秒以内得到响应时，会感觉系统的响应很快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当用户在 2-5 秒之间得到响应时，会感觉系统的响应速度还可以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当用户在 5-8 秒以内得到响应时，会感觉系统的响应速度很慢，但是还可以接受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而当用户在超过 8 秒后仍然无法得到响应时，会感觉系统糟透了，或者认为系统已经失去响应，而选择离开这个 Web 站点，或者发起第二次请求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12090"/>
            <a:ext cx="17519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2000" b="1" dirty="0" smtClean="0">
                <a:sym typeface="+mn-ea"/>
              </a:rPr>
              <a:t>RAIL测量模型</a:t>
            </a:r>
            <a:endParaRPr sz="2000" b="1" dirty="0" smtClean="0"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2105" y="610870"/>
            <a:ext cx="11210290" cy="585787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30000"/>
              </a:lnSpc>
            </a:pP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  <a:t>   </a:t>
            </a:r>
            <a:br>
              <a:rPr lang="zh-CN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2105" y="936625"/>
            <a:ext cx="1035875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response 响应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处理事件应在50ms内完成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Animation 动画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一秒60帧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Idle 空闲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尽可能增加空闲时间</a:t>
            </a: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Load 加载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5s内完成所有的加载并且可以进行交互</a:t>
            </a: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br>
              <a:rPr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图片 1"/>
          <p:cNvPicPr/>
          <p:nvPr>
            <p:custDataLst>
              <p:tags r:id="rId1"/>
            </p:custDataLst>
          </p:nvPr>
        </p:nvPicPr>
        <p:blipFill>
          <a:blip r:embed="rId2"/>
        </p:blipFill>
        <p:spPr>
          <a:xfrm>
            <a:off x="4573270" y="828675"/>
            <a:ext cx="7187565" cy="489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4037</Words>
  <Application>WPS 演示</Application>
  <PresentationFormat>宽屏</PresentationFormat>
  <Paragraphs>218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Segoe UI Light</vt:lpstr>
      <vt:lpstr>苹方-简</vt:lpstr>
      <vt:lpstr>Segoe UI Light</vt:lpstr>
      <vt:lpstr>Thonburi</vt:lpstr>
      <vt:lpstr>微软雅黑</vt:lpstr>
      <vt:lpstr>微软雅黑</vt:lpstr>
      <vt:lpstr>Century Gothic</vt:lpstr>
      <vt:lpstr>汉仪旗黑</vt:lpstr>
      <vt:lpstr>Segoe UI</vt:lpstr>
      <vt:lpstr>微软雅黑</vt:lpstr>
      <vt:lpstr>宋体</vt:lpstr>
      <vt:lpstr>Arial Unicode MS</vt:lpstr>
      <vt:lpstr>Calibri</vt:lpstr>
      <vt:lpstr>Helvetica Neue</vt:lpstr>
      <vt:lpstr>汉仪书宋二KW</vt:lpstr>
      <vt:lpstr>Helvetica Neue</vt:lpstr>
      <vt:lpstr>-apple-system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
本模板由bossppt设计师制作或制作师二次制作整理，bossppt为此花费了大量心血。
如果非本店购买，请直接向盗版店进行索赔。
本店淘宝唯一购买网址：https://chinappt.taobao.com</dc:description>
  <dc:subject>BOSSPPT 2017-2018</dc:subject>
  <cp:category>店铺： BOSSPPT顶尖职业文案</cp:category>
  <cp:lastModifiedBy>陈烁峰</cp:lastModifiedBy>
  <cp:revision>355</cp:revision>
  <dcterms:created xsi:type="dcterms:W3CDTF">2025-03-13T09:49:37Z</dcterms:created>
  <dcterms:modified xsi:type="dcterms:W3CDTF">2025-03-13T09:49:37Z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5994C93A0365C17031AAD267E773A4E5_43</vt:lpwstr>
  </property>
  <property fmtid="{D5CDD505-2E9C-101B-9397-08002B2CF9AE}" pid="3" name="KSOProductBuildVer">
    <vt:lpwstr>2052-6.8.2.8850</vt:lpwstr>
  </property>
</Properties>
</file>